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99"/>
    <a:srgbClr val="FF9900"/>
    <a:srgbClr val="3399FF"/>
    <a:srgbClr val="00CC00"/>
    <a:srgbClr val="339933"/>
    <a:srgbClr val="CC6600"/>
    <a:srgbClr val="6038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6" autoAdjust="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FF8512-1802-4C26-9736-402DD9CB255B}" type="datetimeFigureOut">
              <a:rPr lang="ko-KR" altLang="en-US"/>
              <a:pPr>
                <a:defRPr/>
              </a:pPr>
              <a:t>2024-06-10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A59FE2-4A04-43F2-82BB-4506F23F1C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96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2F92B4-2B86-42D0-8240-68BCD5B67988}" type="datetimeFigureOut">
              <a:rPr lang="ko-KR" altLang="en-US"/>
              <a:pPr>
                <a:defRPr/>
              </a:pPr>
              <a:t>2024-06-10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FE15B0-4E8D-46BC-8DDC-A62C2CA0B8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08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B7401F17-45EE-46B0-841D-28819244D269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1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331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9AB9176E-01FD-4C5D-B5FE-EBD3244BA04B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2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BC8C413C-C21D-4DDF-9F61-B65934809070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3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536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9970FFC0-8C99-4BD3-B9D7-F5A6C7498760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4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0B5E1820-73F5-4C69-8612-0040142C37EB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5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6EE6263F-6B58-40A0-A99C-44E81AB8B26F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6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406235D1-3E94-4CA4-842F-D91E4418C84C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7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1946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83B0BB46-101F-42C8-8E0C-990BF6D79C9E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8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ko-KR" altLang="en-US"/>
              <a:t>대표자 포함하여 기재</a:t>
            </a:r>
          </a:p>
        </p:txBody>
      </p:sp>
      <p:sp>
        <p:nvSpPr>
          <p:cNvPr id="204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3A9C955C-B2D2-423B-9ADB-EFC8856E6A55}" type="slidenum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>
                <a:spcBef>
                  <a:spcPct val="0"/>
                </a:spcBef>
              </a:pPr>
              <a:t>9</a:t>
            </a:fld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B8E6-86F0-4E01-B0AC-7ABA3383DD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77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655BD-9574-4E53-9862-DBFE6B0AC2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51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17B60-70E9-4EB2-9995-4DB11CF120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13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A2788-F0BF-409C-B98F-3276ECE5FA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36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F03C-A8BE-4575-A8E6-17DA175742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9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4E0C5-7F26-4F58-B496-E314DCBE0D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4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81DC-1323-43CE-AC83-8002851223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24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15A1-70BE-481F-83BC-D29D0711B4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678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0D445-89F3-4CDB-A2AB-F8860D3990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4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B36D4-13EE-4E37-A4ED-0C6D9BD35C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227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559C-85FE-4986-9BC5-361E11D6E1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24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2C043C-D376-430F-950E-4888F9AE1D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in_je_00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263550"/>
            <a:ext cx="80074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22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sz="32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sz="22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회</a:t>
            </a:r>
            <a:r>
              <a:rPr lang="ko-KR" altLang="en-US" sz="32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 </a:t>
            </a:r>
            <a:r>
              <a:rPr lang="en-US" altLang="ko-KR" sz="3200" i="1" dirty="0">
                <a:solidFill>
                  <a:srgbClr val="003399"/>
                </a:solidFill>
                <a:latin typeface="Arial Black" pitchFamily="34" charset="0"/>
              </a:rPr>
              <a:t>KSME-LG </a:t>
            </a:r>
            <a:endParaRPr lang="en-US" altLang="ko-KR" sz="3200" i="1" dirty="0">
              <a:solidFill>
                <a:schemeClr val="bg2"/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ko-KR" altLang="en-US" sz="2800" i="1" dirty="0" err="1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sz="28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sz="2800" i="1" dirty="0" err="1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sz="2800" i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sz="2800" i="1" dirty="0">
              <a:solidFill>
                <a:srgbClr val="0099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31913" y="3860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 b="1" i="1">
                <a:solidFill>
                  <a:schemeClr val="bg2"/>
                </a:solidFill>
              </a:rPr>
              <a:t>팀명 기재 </a:t>
            </a:r>
            <a:endParaRPr lang="en-US" altLang="ko-KR" sz="2400" b="1" i="1">
              <a:solidFill>
                <a:schemeClr val="bg2"/>
              </a:solidFill>
            </a:endParaRPr>
          </a:p>
        </p:txBody>
      </p:sp>
      <p:sp>
        <p:nvSpPr>
          <p:cNvPr id="2053" name="직사각형 8"/>
          <p:cNvSpPr>
            <a:spLocks noChangeArrowheads="1"/>
          </p:cNvSpPr>
          <p:nvPr/>
        </p:nvSpPr>
        <p:spPr bwMode="auto">
          <a:xfrm>
            <a:off x="6213475" y="822325"/>
            <a:ext cx="2751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400" i="1">
                <a:solidFill>
                  <a:srgbClr val="FFFF00"/>
                </a:solidFill>
                <a:latin typeface="HY견고딕" pitchFamily="18" charset="-127"/>
                <a:ea typeface="HY견고딕" pitchFamily="18" charset="-127"/>
              </a:rPr>
              <a:t>발표 심사 제안서</a:t>
            </a:r>
            <a:endParaRPr lang="en-US" altLang="ko-KR" sz="2400" i="1">
              <a:solidFill>
                <a:srgbClr val="FFFF0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250825" y="1844675"/>
            <a:ext cx="568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2400"/>
          </a:p>
        </p:txBody>
      </p:sp>
      <p:sp>
        <p:nvSpPr>
          <p:cNvPr id="2055" name="TextBox 10"/>
          <p:cNvSpPr txBox="1">
            <a:spLocks noChangeArrowheads="1"/>
          </p:cNvSpPr>
          <p:nvPr/>
        </p:nvSpPr>
        <p:spPr bwMode="auto">
          <a:xfrm>
            <a:off x="468313" y="1916113"/>
            <a:ext cx="554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2800">
                <a:latin typeface="휴먼둥근헤드라인" pitchFamily="18" charset="-127"/>
                <a:ea typeface="휴먼둥근헤드라인" pitchFamily="18" charset="-127"/>
              </a:rPr>
              <a:t>아이디어 제목 기재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0" y="6056313"/>
            <a:ext cx="6084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600" b="1" i="1">
                <a:solidFill>
                  <a:schemeClr val="bg2"/>
                </a:solidFill>
              </a:rPr>
              <a:t> 주최 </a:t>
            </a:r>
            <a:r>
              <a:rPr lang="en-US" altLang="ko-KR" sz="1600" b="1" i="1">
                <a:solidFill>
                  <a:schemeClr val="bg2"/>
                </a:solidFill>
              </a:rPr>
              <a:t>: </a:t>
            </a:r>
            <a:r>
              <a:rPr lang="ko-KR" altLang="en-US" sz="1600" b="1" i="1">
                <a:solidFill>
                  <a:schemeClr val="bg2"/>
                </a:solidFill>
              </a:rPr>
              <a:t> </a:t>
            </a:r>
            <a:endParaRPr lang="en-US" altLang="ko-KR" sz="1600" b="1" i="1">
              <a:solidFill>
                <a:schemeClr val="bg2"/>
              </a:solidFill>
            </a:endParaRPr>
          </a:p>
        </p:txBody>
      </p:sp>
      <p:pic>
        <p:nvPicPr>
          <p:cNvPr id="2057" name="그림 13" descr="ksmelogo(korean)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129338"/>
            <a:ext cx="15128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2400"/>
          </a:p>
        </p:txBody>
      </p:sp>
      <p:sp>
        <p:nvSpPr>
          <p:cNvPr id="2060" name="슬라이드 번호 개체 틀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F286C2-C5F3-4178-9845-179DAE37F62E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400"/>
          </a:p>
        </p:txBody>
      </p:sp>
      <p:pic>
        <p:nvPicPr>
          <p:cNvPr id="13" name="그림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647155" y="6049010"/>
            <a:ext cx="1222375" cy="3987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179388" y="981075"/>
            <a:ext cx="2520950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기본 제출 정보</a:t>
            </a: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35946"/>
              </p:ext>
            </p:extLst>
          </p:nvPr>
        </p:nvGraphicFramePr>
        <p:xfrm>
          <a:off x="179388" y="3714750"/>
          <a:ext cx="8712201" cy="2298702"/>
        </p:xfrm>
        <a:graphic>
          <a:graphicData uri="http://schemas.openxmlformats.org/drawingml/2006/table">
            <a:tbl>
              <a:tblPr/>
              <a:tblGrid>
                <a:gridCol w="720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1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휴먼고딕"/>
                        </a:rPr>
                        <a:t>NO</a:t>
                      </a:r>
                      <a:endParaRPr 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a typeface="휴먼고딕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a typeface="휴먼고딕"/>
                        </a:rPr>
                        <a:t>소속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휴먼고딕"/>
                        </a:rPr>
                        <a:t>/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a typeface="휴먼고딕"/>
                        </a:rPr>
                        <a:t>직위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휴먼고딕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a typeface="휴먼고딕"/>
                        </a:rPr>
                        <a:t>학년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휴먼고딕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휴먼고딕"/>
                        </a:rPr>
                        <a:t>E-MAIL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휴먼고딕"/>
                        </a:rPr>
                        <a:t>1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a typeface="휴먼고딕"/>
                        </a:rPr>
                        <a:t>홍길동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a typeface="휴먼고딕"/>
                        </a:rPr>
                        <a:t>○○대학교 ○○○학과 </a:t>
                      </a:r>
                      <a:r>
                        <a:rPr lang="en-US" altLang="ko-KR" sz="1200" kern="0" spc="0" dirty="0">
                          <a:solidFill>
                            <a:srgbClr val="0000FF"/>
                          </a:solidFill>
                          <a:latin typeface="휴먼고딕"/>
                        </a:rPr>
                        <a:t>/ 3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a typeface="휴먼고딕"/>
                        </a:rPr>
                        <a:t>학년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FF"/>
                          </a:solidFill>
                          <a:latin typeface="휴먼고딕"/>
                        </a:rPr>
                        <a:t>ksme@ksme.or.kr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휴먼고딕"/>
                        </a:rPr>
                        <a:t>2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a typeface="휴먼고딕"/>
                        </a:rPr>
                        <a:t>김길동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FF"/>
                          </a:solidFill>
                          <a:latin typeface="휴먼고딕"/>
                        </a:rPr>
                        <a:t>LG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휴먼고딕"/>
                        </a:rPr>
                        <a:t>전자 연구소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휴먼고딕"/>
                          <a:ea typeface="휴먼고딕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FF"/>
                          </a:solidFill>
                          <a:latin typeface="휴먼고딕"/>
                        </a:rPr>
                        <a:t>/ 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휴먼고딕"/>
                          <a:ea typeface="휴먼고딕"/>
                        </a:rPr>
                        <a:t>연구원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휴먼고딕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FF"/>
                          </a:solidFill>
                          <a:latin typeface="휴먼고딕"/>
                        </a:rPr>
                        <a:t>XXX@XXX.co.kr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휴먼고딕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휴먼고딕"/>
                        </a:rPr>
                        <a:t>3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휴먼고딕"/>
                        </a:rPr>
                        <a:t>4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휴먼고딕"/>
                        </a:rPr>
                        <a:t>5</a:t>
                      </a:r>
                      <a:endParaRPr 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3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휴먼고딕"/>
                        </a:rPr>
                        <a:t>6</a:t>
                      </a:r>
                      <a:endParaRPr 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13527"/>
              </p:ext>
            </p:extLst>
          </p:nvPr>
        </p:nvGraphicFramePr>
        <p:xfrm>
          <a:off x="179388" y="1557338"/>
          <a:ext cx="8712200" cy="1649413"/>
        </p:xfrm>
        <a:graphic>
          <a:graphicData uri="http://schemas.openxmlformats.org/drawingml/2006/table">
            <a:tbl>
              <a:tblPr/>
              <a:tblGrid>
                <a:gridCol w="108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8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213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참가팀명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4" marR="14714" marT="14714" marB="14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참가 주제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4" marR="14714" marT="14714" marB="14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4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아이디어 제목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대표자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신청인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소속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연락처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휴대폰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E-mail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주소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0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홍길동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○○대학교 ○○○학과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010-xxx-xxxx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ksme@ksme.or.kr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서울시 강남구 </a:t>
                      </a:r>
                      <a:r>
                        <a:rPr lang="ko-KR" altLang="en-US" sz="1200" kern="0" spc="0" dirty="0" err="1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테헤란로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길 </a:t>
                      </a:r>
                      <a:r>
                        <a:rPr lang="en-US" altLang="ko-KR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22 </a:t>
                      </a: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한국과학기술회관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50" name="직사각형 14"/>
          <p:cNvSpPr>
            <a:spLocks noChangeArrowheads="1"/>
          </p:cNvSpPr>
          <p:nvPr/>
        </p:nvSpPr>
        <p:spPr bwMode="auto">
          <a:xfrm>
            <a:off x="179388" y="3284538"/>
            <a:ext cx="1646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800">
                <a:latin typeface="HY견고딕" pitchFamily="18" charset="-127"/>
                <a:ea typeface="HY견고딕" pitchFamily="18" charset="-127"/>
              </a:rPr>
              <a:t>팀원 인적사항</a:t>
            </a:r>
          </a:p>
        </p:txBody>
      </p:sp>
      <p:sp>
        <p:nvSpPr>
          <p:cNvPr id="3151" name="직사각형 15"/>
          <p:cNvSpPr>
            <a:spLocks noChangeArrowheads="1"/>
          </p:cNvSpPr>
          <p:nvPr/>
        </p:nvSpPr>
        <p:spPr bwMode="auto">
          <a:xfrm>
            <a:off x="163513" y="6032500"/>
            <a:ext cx="31341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solidFill>
                  <a:srgbClr val="FF0000"/>
                </a:solidFill>
              </a:rPr>
              <a:t>* </a:t>
            </a:r>
            <a:r>
              <a:rPr lang="ko-KR" altLang="en-US" sz="1200" dirty="0">
                <a:solidFill>
                  <a:srgbClr val="FF0000"/>
                </a:solidFill>
              </a:rPr>
              <a:t>팀원 인적사항에 대표자를 포함하여 기재</a:t>
            </a:r>
          </a:p>
        </p:txBody>
      </p:sp>
      <p:sp>
        <p:nvSpPr>
          <p:cNvPr id="3152" name="슬라이드 번호 개체 틀 1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472C8E-04F7-43DA-92D6-577107FBB95E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4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아이디어의 정의 </a:t>
            </a:r>
          </a:p>
        </p:txBody>
      </p:sp>
      <p:sp>
        <p:nvSpPr>
          <p:cNvPr id="4100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8C2777-4B97-424C-9A07-04ECD6AE1716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400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2000" b="1" i="1">
                <a:solidFill>
                  <a:schemeClr val="bg2"/>
                </a:solidFill>
              </a:rPr>
              <a:t> </a:t>
            </a:r>
            <a:r>
              <a:rPr lang="en-US" altLang="ko-KR" sz="2000" b="1" i="1">
                <a:solidFill>
                  <a:schemeClr val="bg2"/>
                </a:solidFill>
              </a:rPr>
              <a:t>(제안한 아이디어를 명확하게 정의)</a:t>
            </a: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아이디어의 목적 및 필요성 </a:t>
            </a:r>
          </a:p>
        </p:txBody>
      </p:sp>
      <p:sp>
        <p:nvSpPr>
          <p:cNvPr id="5124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45108D-CCD1-4884-A81F-A989CFDB4CB7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40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2000" b="1" i="1">
                <a:solidFill>
                  <a:schemeClr val="bg2"/>
                </a:solidFill>
              </a:rPr>
              <a:t> </a:t>
            </a:r>
            <a:r>
              <a:rPr lang="en-US" altLang="ko-KR" sz="2000" b="1" i="1">
                <a:solidFill>
                  <a:schemeClr val="bg2"/>
                </a:solidFill>
              </a:rPr>
              <a:t>(</a:t>
            </a:r>
            <a:r>
              <a:rPr lang="ko-KR" altLang="en-US" sz="2000" b="1" i="1">
                <a:solidFill>
                  <a:schemeClr val="bg2"/>
                </a:solidFill>
              </a:rPr>
              <a:t>제안한 아이디어의 목적과 필요성을 기술</a:t>
            </a:r>
            <a:r>
              <a:rPr lang="en-US" altLang="ko-KR" sz="2000" b="1" i="1">
                <a:solidFill>
                  <a:schemeClr val="bg2"/>
                </a:solidFill>
              </a:rPr>
              <a:t>)</a:t>
            </a: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아이디어의 구현 방법 </a:t>
            </a:r>
          </a:p>
        </p:txBody>
      </p:sp>
      <p:sp>
        <p:nvSpPr>
          <p:cNvPr id="6148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A4336A-6B53-4D4F-8DED-91D313A02144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40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2000" b="1" i="1">
                <a:solidFill>
                  <a:schemeClr val="bg2"/>
                </a:solidFill>
              </a:rPr>
              <a:t> </a:t>
            </a:r>
            <a:r>
              <a:rPr lang="en-US" altLang="ko-KR" sz="2000" b="1" i="1">
                <a:solidFill>
                  <a:schemeClr val="bg2"/>
                </a:solidFill>
              </a:rPr>
              <a:t>(</a:t>
            </a:r>
            <a:r>
              <a:rPr lang="ko-KR" altLang="en-US" sz="2000" b="1" i="1">
                <a:solidFill>
                  <a:schemeClr val="bg2"/>
                </a:solidFill>
              </a:rPr>
              <a:t>제안한 아이디어 구현을 위한 방법의 제시 및 관련 이론 또는 근거 제시</a:t>
            </a:r>
            <a:r>
              <a:rPr lang="en-US" altLang="ko-KR" sz="2000" b="1" i="1">
                <a:solidFill>
                  <a:schemeClr val="bg2"/>
                </a:solidFill>
              </a:rPr>
              <a:t>)</a:t>
            </a: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아이디어의 </a:t>
            </a:r>
            <a:r>
              <a:rPr lang="ko-KR" altLang="en-US" sz="2000" b="1" dirty="0" err="1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혁신성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7172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B5E0FDD-EE3B-4016-A5B8-58D04D0120BB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40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2000" b="1" i="1" dirty="0">
                <a:solidFill>
                  <a:schemeClr val="bg2"/>
                </a:solidFill>
              </a:rPr>
              <a:t> </a:t>
            </a:r>
            <a:r>
              <a:rPr lang="en-US" altLang="ko-KR" sz="2000" b="1" i="1" dirty="0">
                <a:solidFill>
                  <a:schemeClr val="bg2"/>
                </a:solidFill>
              </a:rPr>
              <a:t>(</a:t>
            </a:r>
            <a:r>
              <a:rPr lang="ko-KR" altLang="en-US" sz="2000" b="1" i="1" dirty="0">
                <a:solidFill>
                  <a:schemeClr val="bg2"/>
                </a:solidFill>
              </a:rPr>
              <a:t>기존 기술 또는 시스템과의 차별성 및 </a:t>
            </a:r>
            <a:r>
              <a:rPr lang="ko-KR" altLang="en-US" sz="2000" b="1" i="1" dirty="0" err="1">
                <a:solidFill>
                  <a:schemeClr val="bg2"/>
                </a:solidFill>
              </a:rPr>
              <a:t>혁신성</a:t>
            </a:r>
            <a:r>
              <a:rPr lang="en-US" altLang="ko-KR" sz="2000" b="1" i="1" dirty="0">
                <a:solidFill>
                  <a:schemeClr val="bg2"/>
                </a:solidFill>
              </a:rPr>
              <a:t>)</a:t>
            </a: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예상되는 제약조건 및 문제 해결 방법 </a:t>
            </a:r>
          </a:p>
        </p:txBody>
      </p:sp>
      <p:sp>
        <p:nvSpPr>
          <p:cNvPr id="8196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C08207-CE85-4DA2-BD95-3ACEB499A099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40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b="1" i="1">
                <a:solidFill>
                  <a:schemeClr val="bg2"/>
                </a:solidFill>
              </a:rPr>
              <a:t>(</a:t>
            </a:r>
            <a:r>
              <a:rPr lang="ko-KR" altLang="en-US" sz="2000" b="1" i="1">
                <a:solidFill>
                  <a:schemeClr val="bg2"/>
                </a:solidFill>
              </a:rPr>
              <a:t>제안한 아이디어를 구현하기 위한 제약조건과 그 해결 방법을 기술</a:t>
            </a:r>
            <a:r>
              <a:rPr lang="en-US" altLang="ko-KR" sz="2000" b="1" i="1">
                <a:solidFill>
                  <a:schemeClr val="bg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b="1" i="1">
                <a:solidFill>
                  <a:schemeClr val="bg2"/>
                </a:solidFill>
              </a:rPr>
              <a:t>(</a:t>
            </a:r>
            <a:r>
              <a:rPr lang="ko-KR" altLang="en-US" sz="2000" b="1" i="1">
                <a:solidFill>
                  <a:schemeClr val="bg2"/>
                </a:solidFill>
              </a:rPr>
              <a:t>제안한 아이디어를 구현하기 위한 비용 및 경제성을 분석하여 기술</a:t>
            </a:r>
            <a:r>
              <a:rPr lang="en-US" altLang="ko-KR" sz="2000" b="1" i="1">
                <a:solidFill>
                  <a:schemeClr val="bg2"/>
                </a:solidFill>
              </a:rPr>
              <a:t>)</a:t>
            </a: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>
              <a:solidFill>
                <a:schemeClr val="bg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기대효과 및 활용방안</a:t>
            </a:r>
          </a:p>
        </p:txBody>
      </p:sp>
      <p:sp>
        <p:nvSpPr>
          <p:cNvPr id="9220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70C92F-0C10-4E19-9469-3BD0850731CC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40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b="1" i="1" dirty="0">
                <a:solidFill>
                  <a:schemeClr val="bg2"/>
                </a:solidFill>
              </a:rPr>
              <a:t>(</a:t>
            </a:r>
            <a:r>
              <a:rPr lang="ko-KR" altLang="en-US" sz="2000" b="1" i="1" dirty="0">
                <a:solidFill>
                  <a:schemeClr val="bg2"/>
                </a:solidFill>
              </a:rPr>
              <a:t>제안한 아이디어의 활용방안 및 기대효과 기술</a:t>
            </a:r>
            <a:r>
              <a:rPr lang="en-US" altLang="ko-KR" sz="2000" b="1" i="1" dirty="0">
                <a:solidFill>
                  <a:schemeClr val="bg2"/>
                </a:solidFill>
              </a:rPr>
              <a:t>)</a:t>
            </a: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 descr="sub_p_00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179388" y="981075"/>
            <a:ext cx="8785225" cy="4318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ko-KR" altLang="en-US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관련 제출 자료</a:t>
            </a:r>
            <a:r>
              <a:rPr lang="en-US" altLang="ko-KR" sz="2000" b="1" dirty="0">
                <a:solidFill>
                  <a:srgbClr val="00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000" b="1" dirty="0">
              <a:solidFill>
                <a:srgbClr val="00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44" name="슬라이드 번호 개체 틀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A91FFB-8E05-4577-9FAC-2AFB9B8B91D8}" type="slidenum">
              <a:rPr lang="en-US" altLang="ko-KR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40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79388" y="1557338"/>
            <a:ext cx="87852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b="1" i="1" dirty="0">
                <a:solidFill>
                  <a:schemeClr val="bg2"/>
                </a:solidFill>
              </a:rPr>
              <a:t>(</a:t>
            </a:r>
            <a:r>
              <a:rPr lang="ko-KR" altLang="en-US" sz="2000" b="1" i="1" dirty="0">
                <a:solidFill>
                  <a:schemeClr val="bg2"/>
                </a:solidFill>
              </a:rPr>
              <a:t>제안된 아이디어와 관련된  참고문헌</a:t>
            </a:r>
            <a:r>
              <a:rPr lang="en-US" altLang="ko-KR" sz="2000" b="1" i="1" dirty="0">
                <a:solidFill>
                  <a:schemeClr val="bg2"/>
                </a:solidFill>
              </a:rPr>
              <a:t>, </a:t>
            </a:r>
            <a:r>
              <a:rPr lang="ko-KR" altLang="en-US" sz="2000" b="1" i="1" dirty="0">
                <a:solidFill>
                  <a:schemeClr val="bg2"/>
                </a:solidFill>
              </a:rPr>
              <a:t>이미지</a:t>
            </a:r>
            <a:r>
              <a:rPr lang="en-US" altLang="ko-KR" sz="2000" b="1" i="1" dirty="0">
                <a:solidFill>
                  <a:schemeClr val="bg2"/>
                </a:solidFill>
              </a:rPr>
              <a:t> </a:t>
            </a:r>
            <a:r>
              <a:rPr lang="ko-KR" altLang="en-US" sz="2000" b="1" i="1" dirty="0">
                <a:solidFill>
                  <a:schemeClr val="bg2"/>
                </a:solidFill>
              </a:rPr>
              <a:t>자료 등</a:t>
            </a:r>
            <a:r>
              <a:rPr lang="en-US" altLang="ko-KR" sz="2000" b="1" i="1" dirty="0">
                <a:solidFill>
                  <a:schemeClr val="bg2"/>
                </a:solidFill>
              </a:rPr>
              <a:t>)</a:t>
            </a: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504" y="87015"/>
            <a:ext cx="899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제</a:t>
            </a:r>
            <a:r>
              <a:rPr lang="en-US" altLang="ko-KR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3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회 </a:t>
            </a:r>
            <a:r>
              <a:rPr lang="en-US" altLang="ko-KR" sz="32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KSME-LG</a:t>
            </a:r>
            <a:r>
              <a:rPr lang="en-US" altLang="ko-KR" sz="2800" i="1" dirty="0">
                <a:solidFill>
                  <a:schemeClr val="bg1">
                    <a:lumMod val="85000"/>
                  </a:schemeClr>
                </a:solidFill>
                <a:latin typeface="Arial Black" pitchFamily="34" charset="0"/>
              </a:rPr>
              <a:t>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퓨처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홈 </a:t>
            </a:r>
            <a:r>
              <a:rPr lang="ko-KR" altLang="en-US" i="1" dirty="0" err="1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테크</a:t>
            </a:r>
            <a:r>
              <a:rPr lang="ko-KR" altLang="en-US" i="1" dirty="0">
                <a:solidFill>
                  <a:schemeClr val="bg1">
                    <a:lumMod val="85000"/>
                  </a:schemeClr>
                </a:solidFill>
                <a:latin typeface="휴먼둥근헤드라인" pitchFamily="18" charset="-127"/>
                <a:ea typeface="휴먼둥근헤드라인" pitchFamily="18" charset="-127"/>
              </a:rPr>
              <a:t> 챌린지</a:t>
            </a:r>
            <a:endParaRPr lang="en-US" altLang="ko-KR" i="1" dirty="0">
              <a:solidFill>
                <a:schemeClr val="bg1">
                  <a:lumMod val="8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TM04033921[[fn=다마스크]]</Template>
  <TotalTime>457</TotalTime>
  <Words>333</Words>
  <Application>Microsoft Office PowerPoint</Application>
  <PresentationFormat>화면 슬라이드 쇼(4:3)</PresentationFormat>
  <Paragraphs>109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휴먼고딕</vt:lpstr>
      <vt:lpstr>휴먼둥근헤드라인</vt:lpstr>
      <vt:lpstr>Arial Black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엠아이케이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김정배</dc:creator>
  <cp:lastModifiedBy>[대한기계학회]신은수</cp:lastModifiedBy>
  <cp:revision>80</cp:revision>
  <cp:lastPrinted>2022-08-29T07:35:21Z</cp:lastPrinted>
  <dcterms:created xsi:type="dcterms:W3CDTF">2005-10-17T02:40:15Z</dcterms:created>
  <dcterms:modified xsi:type="dcterms:W3CDTF">2024-06-10T04:43:14Z</dcterms:modified>
</cp:coreProperties>
</file>